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4"/>
  </p:sldMasterIdLst>
  <p:notesMasterIdLst>
    <p:notesMasterId r:id="rId59"/>
  </p:notesMasterIdLst>
  <p:sldIdLst>
    <p:sldId id="256" r:id="rId5"/>
    <p:sldId id="263" r:id="rId6"/>
    <p:sldId id="261" r:id="rId7"/>
    <p:sldId id="273" r:id="rId8"/>
    <p:sldId id="272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315" r:id="rId19"/>
    <p:sldId id="283" r:id="rId20"/>
    <p:sldId id="284" r:id="rId21"/>
    <p:sldId id="285" r:id="rId22"/>
    <p:sldId id="286" r:id="rId23"/>
    <p:sldId id="316" r:id="rId24"/>
    <p:sldId id="287" r:id="rId25"/>
    <p:sldId id="288" r:id="rId26"/>
    <p:sldId id="289" r:id="rId27"/>
    <p:sldId id="317" r:id="rId28"/>
    <p:sldId id="290" r:id="rId29"/>
    <p:sldId id="291" r:id="rId30"/>
    <p:sldId id="292" r:id="rId31"/>
    <p:sldId id="318" r:id="rId32"/>
    <p:sldId id="293" r:id="rId33"/>
    <p:sldId id="294" r:id="rId34"/>
    <p:sldId id="295" r:id="rId35"/>
    <p:sldId id="319" r:id="rId36"/>
    <p:sldId id="296" r:id="rId37"/>
    <p:sldId id="297" r:id="rId38"/>
    <p:sldId id="298" r:id="rId39"/>
    <p:sldId id="320" r:id="rId40"/>
    <p:sldId id="299" r:id="rId41"/>
    <p:sldId id="300" r:id="rId42"/>
    <p:sldId id="301" r:id="rId43"/>
    <p:sldId id="321" r:id="rId44"/>
    <p:sldId id="302" r:id="rId45"/>
    <p:sldId id="303" r:id="rId46"/>
    <p:sldId id="304" r:id="rId47"/>
    <p:sldId id="322" r:id="rId48"/>
    <p:sldId id="311" r:id="rId49"/>
    <p:sldId id="312" r:id="rId50"/>
    <p:sldId id="313" r:id="rId51"/>
    <p:sldId id="305" r:id="rId52"/>
    <p:sldId id="306" r:id="rId53"/>
    <p:sldId id="307" r:id="rId54"/>
    <p:sldId id="314" r:id="rId55"/>
    <p:sldId id="308" r:id="rId56"/>
    <p:sldId id="309" r:id="rId57"/>
    <p:sldId id="310" r:id="rId5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33C"/>
    <a:srgbClr val="3165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0F851A-54DC-A561-F369-4D74988B1D67}" v="34" dt="2025-08-27T16:08:17.2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08"/>
    <p:restoredTop sz="92329" autoAdjust="0"/>
  </p:normalViewPr>
  <p:slideViewPr>
    <p:cSldViewPr snapToGrid="0" snapToObjects="1">
      <p:cViewPr varScale="1">
        <p:scale>
          <a:sx n="156" d="100"/>
          <a:sy n="156" d="100"/>
        </p:scale>
        <p:origin x="312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3784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EBF98-CA0D-534C-A20C-64AD7B4C8B50}" type="datetimeFigureOut">
              <a:rPr lang="en-US" smtClean="0"/>
              <a:t>9/23/25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71015-C9A7-E442-A272-92807C047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0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PLEASE NOTE THE FOLLOWING USAGE REQUIREMENTS FOR THE </a:t>
            </a:r>
            <a:r>
              <a:rPr lang="en-US" b="1" i="1" dirty="0">
                <a:solidFill>
                  <a:srgbClr val="FF0000"/>
                </a:solidFill>
              </a:rPr>
              <a:t>FIRST</a:t>
            </a:r>
            <a:r>
              <a:rPr lang="en-US" b="1" i="0" baseline="30000" dirty="0">
                <a:solidFill>
                  <a:srgbClr val="FF0000"/>
                </a:solidFill>
              </a:rPr>
              <a:t>®</a:t>
            </a:r>
            <a:r>
              <a:rPr lang="en-US" b="1" dirty="0">
                <a:solidFill>
                  <a:srgbClr val="FF0000"/>
                </a:solidFill>
              </a:rPr>
              <a:t> FORWARD</a:t>
            </a:r>
            <a:r>
              <a:rPr lang="en-US" b="1" baseline="30000" dirty="0">
                <a:solidFill>
                  <a:srgbClr val="FF0000"/>
                </a:solidFill>
              </a:rPr>
              <a:t>SM</a:t>
            </a:r>
            <a:r>
              <a:rPr lang="en-US" b="1" dirty="0">
                <a:solidFill>
                  <a:srgbClr val="FF0000"/>
                </a:solidFill>
              </a:rPr>
              <a:t> presented by Qualcomm template.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Presentations using this deck must include the FIRST FORWARD cover slide (Slide 1) to ensure recognition of our presenting sponsor, Qualcomm.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not modify the template or overlap any of the built-in graphics.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template uses the Roboto font family, which can be downloaded for free at </a:t>
            </a:r>
            <a:r>
              <a:rPr lang="en-US" b="1" dirty="0"/>
              <a:t>fonts.google.com/specimen/Roboto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71015-C9A7-E442-A272-92807C0471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01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71015-C9A7-E442-A272-92807C0471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36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71015-C9A7-E442-A272-92807C0471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46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28F75-0990-B662-3E2F-A5513E0C6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108455-25F2-0A24-CF2F-400E6A70ED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B77C6F-45FE-6205-E2DD-8EB07B312A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F3254C-6988-3C7F-E206-0EE623BEB1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71015-C9A7-E442-A272-92807C0471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14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131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144001" cy="333617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85184" y="3518169"/>
            <a:ext cx="2822712" cy="3816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4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36104" y="3518169"/>
            <a:ext cx="4744279" cy="4468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/>
          <p:cNvCxnSpPr>
            <a:cxnSpLocks/>
          </p:cNvCxnSpPr>
          <p:nvPr userDrawn="1"/>
        </p:nvCxnSpPr>
        <p:spPr>
          <a:xfrm>
            <a:off x="0" y="3347405"/>
            <a:ext cx="91440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1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8294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568"/>
            <a:ext cx="8289235" cy="29737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4440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0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0787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568"/>
            <a:ext cx="8289235" cy="29737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0624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0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9262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826"/>
            <a:ext cx="8289235" cy="29734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1688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1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5412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824"/>
            <a:ext cx="8289235" cy="29734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5244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1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62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lcom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2952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825"/>
            <a:ext cx="8289235" cy="29734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9371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1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6710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918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55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1611" y="1011929"/>
            <a:ext cx="8460777" cy="6543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lnSpc>
                <a:spcPct val="90000"/>
              </a:lnSpc>
              <a:defRPr sz="3600" spc="-8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Conference Session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4558" y="2024683"/>
            <a:ext cx="8460776" cy="3603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0" cap="none" spc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85689" y="4651334"/>
            <a:ext cx="3496493" cy="199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cap="none" spc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CONFIDENTIAL UNTIL APRIL 23</a:t>
            </a:r>
          </a:p>
        </p:txBody>
      </p:sp>
    </p:spTree>
    <p:extLst>
      <p:ext uri="{BB962C8B-B14F-4D97-AF65-F5344CB8AC3E}">
        <p14:creationId xmlns:p14="http://schemas.microsoft.com/office/powerpoint/2010/main" val="422478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97538" y="330543"/>
            <a:ext cx="3222507" cy="2205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cap="none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CONFIDENTIAL UNTIL APRIL 23</a:t>
            </a:r>
          </a:p>
        </p:txBody>
      </p:sp>
    </p:spTree>
    <p:extLst>
      <p:ext uri="{BB962C8B-B14F-4D97-AF65-F5344CB8AC3E}">
        <p14:creationId xmlns:p14="http://schemas.microsoft.com/office/powerpoint/2010/main" val="26880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4139" y="1055377"/>
            <a:ext cx="4491612" cy="114047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600" spc="-8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4140" y="2874655"/>
            <a:ext cx="4491612" cy="114047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b="0" cap="none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5836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884807"/>
            <a:ext cx="8289236" cy="64008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67435"/>
            <a:ext cx="8289235" cy="29368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884807"/>
            <a:ext cx="8289236" cy="64008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EF8937E-7FDF-C44A-8A36-A5D313022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050" y="1667434"/>
            <a:ext cx="5111750" cy="2937647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>
              <a:defRPr sz="20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2pPr>
            <a:lvl3pPr>
              <a:defRPr sz="18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3pPr>
            <a:lvl4pPr>
              <a:defRPr sz="16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4F49F02-EF0A-1541-AE9A-C0D9F3AE3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1" y="1667434"/>
            <a:ext cx="2922103" cy="29376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5969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7A2E7-7AC0-7C42-BA19-C28C5C917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294" y="598595"/>
            <a:ext cx="6754904" cy="6758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5545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20196" y="598595"/>
            <a:ext cx="6119002" cy="6758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0196" y="1799293"/>
            <a:ext cx="6119002" cy="2553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50" r:id="rId2"/>
    <p:sldLayoutId id="2147483913" r:id="rId3"/>
    <p:sldLayoutId id="2147483948" r:id="rId4"/>
    <p:sldLayoutId id="2147483949" r:id="rId5"/>
    <p:sldLayoutId id="2147483925" r:id="rId6"/>
    <p:sldLayoutId id="2147483914" r:id="rId7"/>
    <p:sldLayoutId id="2147483945" r:id="rId8"/>
    <p:sldLayoutId id="2147483936" r:id="rId9"/>
    <p:sldLayoutId id="2147483921" r:id="rId10"/>
    <p:sldLayoutId id="2147483934" r:id="rId11"/>
    <p:sldLayoutId id="2147483946" r:id="rId12"/>
    <p:sldLayoutId id="2147483947" r:id="rId13"/>
    <p:sldLayoutId id="2147483937" r:id="rId14"/>
    <p:sldLayoutId id="2147483938" r:id="rId15"/>
    <p:sldLayoutId id="2147483939" r:id="rId16"/>
    <p:sldLayoutId id="2147483940" r:id="rId17"/>
    <p:sldLayoutId id="2147483941" r:id="rId18"/>
    <p:sldLayoutId id="2147483942" r:id="rId19"/>
    <p:sldLayoutId id="2147483943" r:id="rId20"/>
    <p:sldLayoutId id="2147483944" r:id="rId21"/>
    <p:sldLayoutId id="2147483951" r:id="rId22"/>
    <p:sldLayoutId id="2147483952" r:id="rId2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i="0" kern="1200" cap="none" spc="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0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18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16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1400" b="0" i="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215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166C7-FEC3-6093-0F47-5078352CB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C46B7-69E9-3413-407A-D3923CF73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117" y="1962151"/>
            <a:ext cx="6393765" cy="609599"/>
          </a:xfrm>
        </p:spPr>
        <p:txBody>
          <a:bodyPr/>
          <a:lstStyle/>
          <a:p>
            <a:pPr algn="ctr"/>
            <a:r>
              <a:rPr lang="en-US" sz="3600" dirty="0"/>
              <a:t>The Coach/Mentor Award</a:t>
            </a:r>
          </a:p>
        </p:txBody>
      </p:sp>
    </p:spTree>
    <p:extLst>
      <p:ext uri="{BB962C8B-B14F-4D97-AF65-F5344CB8AC3E}">
        <p14:creationId xmlns:p14="http://schemas.microsoft.com/office/powerpoint/2010/main" val="12585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93231-ABFD-D3B9-10CE-0D660DC56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7EC70-CB3B-8463-A0CC-0DF404280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Coach/Mentor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1833F-D0A3-2C99-448F-7924D8256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Coaches and mentors inspire their teams to do their best, both as individuals and together, and without them, there would be no </a:t>
            </a:r>
            <a:r>
              <a:rPr lang="en-US" i="1" dirty="0"/>
              <a:t>FIRST</a:t>
            </a:r>
            <a:r>
              <a:rPr lang="en-US" dirty="0"/>
              <a:t> LEGO League. This award goes to the coach or mentor whose leadership and guidance is clearly evident and best exemplifies the </a:t>
            </a:r>
            <a:r>
              <a:rPr lang="en-US" i="1" dirty="0"/>
              <a:t>FIRST</a:t>
            </a:r>
            <a:r>
              <a:rPr lang="en-US" dirty="0"/>
              <a:t> Core Values.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506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05C0E-1A8E-F385-237D-26E671B9B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1D2CB-ADF1-F94A-C4CD-D40403D06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Coach/Mentor Award goes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F0DF2-4AF3-CF2F-4B10-76B9B73FD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32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1B03D-D9CB-AFCE-7415-3469C79C9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36592-5224-AEE6-2D32-0150E6DA7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117" y="1962151"/>
            <a:ext cx="6393765" cy="609599"/>
          </a:xfrm>
        </p:spPr>
        <p:txBody>
          <a:bodyPr/>
          <a:lstStyle/>
          <a:p>
            <a:pPr algn="ctr"/>
            <a:r>
              <a:rPr lang="en-US" sz="3600" dirty="0"/>
              <a:t>Core Values Award</a:t>
            </a:r>
          </a:p>
        </p:txBody>
      </p:sp>
    </p:spTree>
    <p:extLst>
      <p:ext uri="{BB962C8B-B14F-4D97-AF65-F5344CB8AC3E}">
        <p14:creationId xmlns:p14="http://schemas.microsoft.com/office/powerpoint/2010/main" val="2743517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1963B-86CD-5317-4617-CE6768760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39FFB-737F-6761-4C44-CA6231470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Values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4835F-B3C6-B7BD-DF76-0DE7A45A4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award celebrates a team that displays extraordinary enthusiasm and spirit, knows they can accomplish more together than they could as individuals, and shows each other and other teams respect at all times.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126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D0C06-B105-5AFB-A3D4-14F317CA4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9F72C-06D0-4362-651B-B0E978224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2</a:t>
            </a:r>
            <a:r>
              <a:rPr lang="en-US" baseline="30000" dirty="0"/>
              <a:t>nd</a:t>
            </a:r>
            <a:r>
              <a:rPr lang="en-US" dirty="0"/>
              <a:t> Place Core Values Award goes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6DB82-984A-95DA-665C-639C7C028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81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632A4-A875-56FA-D552-072000AD9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10E60-E5DD-D929-898A-D333C2E81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1</a:t>
            </a:r>
            <a:r>
              <a:rPr lang="en-US" baseline="30000" dirty="0"/>
              <a:t>st</a:t>
            </a:r>
            <a:r>
              <a:rPr lang="en-US" dirty="0"/>
              <a:t> Place Core Values Award goes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07EF9-E0EF-479C-E415-741D5BD78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46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D0F9F-C134-32AE-161A-513F94C5E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07675-E874-BCC9-9F8E-7C918763E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117" y="1962151"/>
            <a:ext cx="6393765" cy="609599"/>
          </a:xfrm>
        </p:spPr>
        <p:txBody>
          <a:bodyPr/>
          <a:lstStyle/>
          <a:p>
            <a:pPr algn="ctr"/>
            <a:r>
              <a:rPr lang="en-US" sz="3600" dirty="0"/>
              <a:t>Innovation Project Award</a:t>
            </a:r>
          </a:p>
        </p:txBody>
      </p:sp>
    </p:spTree>
    <p:extLst>
      <p:ext uri="{BB962C8B-B14F-4D97-AF65-F5344CB8AC3E}">
        <p14:creationId xmlns:p14="http://schemas.microsoft.com/office/powerpoint/2010/main" val="1012473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3BC21-B7A1-FF04-4FF2-1CB6FA2EA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1A3D2-EE0C-9E75-BC6F-2602013B9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Project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4723E-A26D-358A-A38D-6F0EBA79F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team utilized diverse resources for their Innovation Project to help them gain a comprehensive understanding of the problem they identified, developed a creative, well-researched solution and effectively communicated their findings to judges and the community.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376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985BC-C9D1-E5C9-117D-E2D37ADF7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DCFC5-F68A-7A8D-35FC-C2261B83A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2</a:t>
            </a:r>
            <a:r>
              <a:rPr lang="en-US" baseline="30000" dirty="0"/>
              <a:t>nd</a:t>
            </a:r>
            <a:r>
              <a:rPr lang="en-US" dirty="0"/>
              <a:t> Place Innovation Project Award goes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2B9B5-0505-807C-4D6F-24B4B89EF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86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92B6C-A2AB-CE42-9F05-8E834A7BAB9D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427382" y="2060708"/>
            <a:ext cx="8289236" cy="1022083"/>
          </a:xfrm>
        </p:spPr>
        <p:txBody>
          <a:bodyPr/>
          <a:lstStyle/>
          <a:p>
            <a:pPr algn="ctr"/>
            <a:r>
              <a:rPr lang="en-US" sz="3600" dirty="0"/>
              <a:t>UNEARTHED™</a:t>
            </a:r>
            <a:br>
              <a:rPr lang="en-US" sz="3600" dirty="0"/>
            </a:br>
            <a:r>
              <a:rPr lang="en-US" sz="3600" dirty="0"/>
              <a:t>Awards Ceremony</a:t>
            </a:r>
          </a:p>
        </p:txBody>
      </p:sp>
    </p:spTree>
    <p:extLst>
      <p:ext uri="{BB962C8B-B14F-4D97-AF65-F5344CB8AC3E}">
        <p14:creationId xmlns:p14="http://schemas.microsoft.com/office/powerpoint/2010/main" val="2340921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CEB754-74CD-D2A2-BDF8-EAE3F79CD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52CE0-4F27-CFB9-1BCB-ADDD8FF80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1</a:t>
            </a:r>
            <a:r>
              <a:rPr lang="en-US" baseline="30000" dirty="0"/>
              <a:t>st</a:t>
            </a:r>
            <a:r>
              <a:rPr lang="en-US" dirty="0"/>
              <a:t> Place Innovation Project Award goes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FE3E0-A6B9-7CF1-A8C1-A0213BACA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2FA23-F9AC-468D-911A-109D15540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63854-2D77-51B7-F950-9695B01FA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117" y="1962151"/>
            <a:ext cx="6393765" cy="609599"/>
          </a:xfrm>
        </p:spPr>
        <p:txBody>
          <a:bodyPr/>
          <a:lstStyle/>
          <a:p>
            <a:pPr algn="ctr"/>
            <a:r>
              <a:rPr lang="en-US" sz="3600" dirty="0"/>
              <a:t>Robot Design Award</a:t>
            </a:r>
          </a:p>
        </p:txBody>
      </p:sp>
    </p:spTree>
    <p:extLst>
      <p:ext uri="{BB962C8B-B14F-4D97-AF65-F5344CB8AC3E}">
        <p14:creationId xmlns:p14="http://schemas.microsoft.com/office/powerpoint/2010/main" val="3403150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A26C2-2341-47E2-0D64-524715FF3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11923-AD41-D47D-98FD-BCCF8BFCC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 Design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64EC7-ED5C-0ACF-A60A-3DE5C70E5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team used outstanding programming principles and solid engineering practices to develop a robot that is mechanically sound, durable, efficient and highly capable of performing challenge missions.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50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D1721-CF20-4A31-5D6C-C01EFC870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CF3DB-2EC2-E191-DED0-8B53D84B5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2</a:t>
            </a:r>
            <a:r>
              <a:rPr lang="en-US" baseline="30000" dirty="0"/>
              <a:t>nd</a:t>
            </a:r>
            <a:r>
              <a:rPr lang="en-US" dirty="0"/>
              <a:t> Place Robot Design Award goes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7E3B7-A3DC-BEFF-A140-3EA197C09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48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6673B-B3A0-2CA4-A7C9-BACD94BCB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47794-8F41-4D09-460B-C37A11BFF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1</a:t>
            </a:r>
            <a:r>
              <a:rPr lang="en-US" baseline="30000" dirty="0"/>
              <a:t>st</a:t>
            </a:r>
            <a:r>
              <a:rPr lang="en-US" dirty="0"/>
              <a:t> Place Robot Design Award goes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67FB-8568-C3A0-E4EF-524C8856D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77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98645-C686-F06B-D98C-CC153619E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D8239-355D-9AAD-24AA-E9347A2D5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117" y="1962151"/>
            <a:ext cx="6393765" cy="609599"/>
          </a:xfrm>
        </p:spPr>
        <p:txBody>
          <a:bodyPr/>
          <a:lstStyle/>
          <a:p>
            <a:pPr algn="ctr"/>
            <a:r>
              <a:rPr lang="en-US" sz="3600" dirty="0"/>
              <a:t>Robot Performance Award</a:t>
            </a:r>
          </a:p>
        </p:txBody>
      </p:sp>
    </p:spTree>
    <p:extLst>
      <p:ext uri="{BB962C8B-B14F-4D97-AF65-F5344CB8AC3E}">
        <p14:creationId xmlns:p14="http://schemas.microsoft.com/office/powerpoint/2010/main" val="428214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73BDE-C042-B50F-9F23-36999E390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DBD95-995F-F3E1-3D69-9274474AC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 Design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24FB7-F7CD-ECA9-8983-EC16B6991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award celebrates a team that scores the most points during the Robot Game. Teams have a chance to compete in at least three 2.5-minute matches and their highest score counts.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442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BC261-CE67-3946-38AA-6F1EB6E1E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39973-1793-8794-406A-2D59E0033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2</a:t>
            </a:r>
            <a:r>
              <a:rPr lang="en-US" baseline="30000" dirty="0"/>
              <a:t>nd</a:t>
            </a:r>
            <a:r>
              <a:rPr lang="en-US" dirty="0"/>
              <a:t> Place Robot Performance Award goes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D87CF-F066-CCFD-B1EF-2F8C7B235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Team: </a:t>
            </a:r>
          </a:p>
          <a:p>
            <a:endParaRPr lang="en-US" dirty="0"/>
          </a:p>
          <a:p>
            <a:r>
              <a:rPr lang="en-US" dirty="0"/>
              <a:t>High Score:</a:t>
            </a:r>
          </a:p>
        </p:txBody>
      </p:sp>
    </p:spTree>
    <p:extLst>
      <p:ext uri="{BB962C8B-B14F-4D97-AF65-F5344CB8AC3E}">
        <p14:creationId xmlns:p14="http://schemas.microsoft.com/office/powerpoint/2010/main" val="36375607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1EC5A-1909-1A9D-038E-BB904BC9B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73DF6-04C7-F9B7-B9E8-395501118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1</a:t>
            </a:r>
            <a:r>
              <a:rPr lang="en-US" baseline="30000" dirty="0"/>
              <a:t>st</a:t>
            </a:r>
            <a:r>
              <a:rPr lang="en-US" dirty="0"/>
              <a:t> Place Robot Performance Award goes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7E22A-3D70-0D30-FEE3-760343B40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Team: </a:t>
            </a:r>
          </a:p>
          <a:p>
            <a:endParaRPr lang="en-US" dirty="0"/>
          </a:p>
          <a:p>
            <a:r>
              <a:rPr lang="en-US" dirty="0"/>
              <a:t>High Score:</a:t>
            </a:r>
          </a:p>
        </p:txBody>
      </p:sp>
    </p:spTree>
    <p:extLst>
      <p:ext uri="{BB962C8B-B14F-4D97-AF65-F5344CB8AC3E}">
        <p14:creationId xmlns:p14="http://schemas.microsoft.com/office/powerpoint/2010/main" val="2771505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4D2B6-CD36-A6DE-AE54-4860BA448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0881A-E5BA-80E3-D96D-518D72B07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117" y="1962151"/>
            <a:ext cx="6393765" cy="609599"/>
          </a:xfrm>
        </p:spPr>
        <p:txBody>
          <a:bodyPr/>
          <a:lstStyle/>
          <a:p>
            <a:pPr algn="ctr"/>
            <a:r>
              <a:rPr lang="en-US" sz="3600" dirty="0"/>
              <a:t>Breakthrough Award</a:t>
            </a:r>
          </a:p>
        </p:txBody>
      </p:sp>
    </p:spTree>
    <p:extLst>
      <p:ext uri="{BB962C8B-B14F-4D97-AF65-F5344CB8AC3E}">
        <p14:creationId xmlns:p14="http://schemas.microsoft.com/office/powerpoint/2010/main" val="3916489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D8B9C-F006-704E-91E6-CF2B984FE19D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341611" y="2244587"/>
            <a:ext cx="8460777" cy="654325"/>
          </a:xfrm>
        </p:spPr>
        <p:txBody>
          <a:bodyPr/>
          <a:lstStyle/>
          <a:p>
            <a:r>
              <a:rPr lang="en-US" dirty="0"/>
              <a:t>Medals</a:t>
            </a:r>
          </a:p>
        </p:txBody>
      </p:sp>
    </p:spTree>
    <p:extLst>
      <p:ext uri="{BB962C8B-B14F-4D97-AF65-F5344CB8AC3E}">
        <p14:creationId xmlns:p14="http://schemas.microsoft.com/office/powerpoint/2010/main" val="3353433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66544-3B8D-13B4-4C85-AE5BAFAE3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BC366-860D-3EF2-65DC-006DE368B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Breakthrough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C1817-05A5-71E8-3470-6EA6302D5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award celebrates a team that made significant progress in their confidence and capability in both the Robot Game and Innovation Project and are a shining example of excellent Core Values. They demonstrate that they understand that what they discover is more important than what they win.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8915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05750-D099-C7B0-3E08-E2D693B69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BDE0A-4D4C-003E-4F86-5FE95D4CA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Breakthrough Award goes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406B5-3DCA-818E-18BB-DF3C0F085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1478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73572-88F1-6851-AA91-F6364A825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1FD39-3E3D-E1DF-3671-FAE414FE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Breakthrough Award goes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38E0B-743B-03B6-F6BD-539AA20E4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2355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180A8-3494-F32B-E36D-F71D63153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939AD-C4FA-00BC-14E7-EBFD428D6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117" y="1962151"/>
            <a:ext cx="6393765" cy="609599"/>
          </a:xfrm>
        </p:spPr>
        <p:txBody>
          <a:bodyPr/>
          <a:lstStyle/>
          <a:p>
            <a:pPr algn="ctr"/>
            <a:r>
              <a:rPr lang="en-US" sz="3600" dirty="0"/>
              <a:t>Engineering Excellence Award</a:t>
            </a:r>
          </a:p>
        </p:txBody>
      </p:sp>
    </p:spTree>
    <p:extLst>
      <p:ext uri="{BB962C8B-B14F-4D97-AF65-F5344CB8AC3E}">
        <p14:creationId xmlns:p14="http://schemas.microsoft.com/office/powerpoint/2010/main" val="32227258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70AF0-93BD-B2D6-E97A-A7E16FF79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F6FE9-9FE3-EA58-E2E9-35199C4F3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Excellence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F8BD9-19C6-E539-88C2-DFEF9729D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award celebrates a team with an efficiently designed robot, an innovative Project solution that effectively addresses the season Challenge, and great Core Values evident in all they do.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3268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44AE5-B874-FAEB-7D9B-2ED192E5C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AB19C-3D99-85FF-9E58-5AA39DA50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Engineering Excellence Award goes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154D9-EFB6-0F69-6FF0-DD485F7DE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4444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0CE07-782D-ECA9-C93F-8995D8FF5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0DB0D-EA2D-CC65-D866-A8EB8C653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Engineering Excellence Award goes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C8060-D6C8-389D-A110-C7B0D60DF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6929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AC13D-7739-7D84-880A-6D2C98363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13DCC-D905-BC01-E000-C1CAF2AD8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117" y="1962151"/>
            <a:ext cx="6393765" cy="609599"/>
          </a:xfrm>
        </p:spPr>
        <p:txBody>
          <a:bodyPr/>
          <a:lstStyle/>
          <a:p>
            <a:pPr algn="ctr"/>
            <a:r>
              <a:rPr lang="en-US" sz="3600" dirty="0"/>
              <a:t>Rising All-Star Award</a:t>
            </a:r>
          </a:p>
        </p:txBody>
      </p:sp>
    </p:spTree>
    <p:extLst>
      <p:ext uri="{BB962C8B-B14F-4D97-AF65-F5344CB8AC3E}">
        <p14:creationId xmlns:p14="http://schemas.microsoft.com/office/powerpoint/2010/main" val="31407871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6E59E2-5F45-B11A-1E65-F6E4F0D5F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2A9D2-1FDF-18EF-F741-77761EA48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Rising All-Star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4EAC2-A9A2-9847-ACEA-C9C2B3FAF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award celebrates a team that the judges notice and expect great things from in the future.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5233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41893-CFD2-7B50-4DBB-473F55230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56539-60D9-32E1-63F5-30835074B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Rising All-Star Award goes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F56B1-D376-C0ED-9A18-B87E3526F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818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F04A7-EC96-209C-F70E-81BD6E98B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5FF05-023E-5F69-29CB-2B6FF8A17C65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341611" y="2244587"/>
            <a:ext cx="8460777" cy="654325"/>
          </a:xfrm>
        </p:spPr>
        <p:txBody>
          <a:bodyPr/>
          <a:lstStyle/>
          <a:p>
            <a:r>
              <a:rPr lang="en-US" dirty="0"/>
              <a:t>Thank-</a:t>
            </a:r>
            <a:r>
              <a:rPr lang="en-US" dirty="0" err="1"/>
              <a:t>yous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5847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4A9A3-BE3B-6986-1026-FF8B00257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FFC3E-0B88-B614-BEED-C3C8A572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Rising All-Star Award goes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A9B37-EC36-1469-9984-9F1BC33A9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5683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1F04B-9FD1-0A29-F761-05721928E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4AD07-00F7-DB02-87C9-6B4C2D2F8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117" y="1962151"/>
            <a:ext cx="6393765" cy="609599"/>
          </a:xfrm>
        </p:spPr>
        <p:txBody>
          <a:bodyPr/>
          <a:lstStyle/>
          <a:p>
            <a:pPr algn="ctr"/>
            <a:r>
              <a:rPr lang="en-US" sz="3600" dirty="0"/>
              <a:t>Motivate Award</a:t>
            </a:r>
          </a:p>
        </p:txBody>
      </p:sp>
    </p:spTree>
    <p:extLst>
      <p:ext uri="{BB962C8B-B14F-4D97-AF65-F5344CB8AC3E}">
        <p14:creationId xmlns:p14="http://schemas.microsoft.com/office/powerpoint/2010/main" val="33213409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4915A-89AA-F77E-F0AA-B5E95FE1B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449DA-8C98-5CBD-C9D4-CD5371263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Motivate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0645B-DCA1-E6F1-971C-D76451243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award celebrates a team that embraces the culture of </a:t>
            </a:r>
            <a:r>
              <a:rPr lang="en-US" i="1" dirty="0"/>
              <a:t>FIRST</a:t>
            </a:r>
            <a:r>
              <a:rPr lang="en-US" dirty="0"/>
              <a:t> LEGO League through team building, team spirit, and displayed enthusiasm.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7572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5D1AB-4BC1-811B-F320-705DE4541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E4774-868C-BCE2-30E0-1103C7BD0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Motivate Award goes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456E7-CE01-816D-4C47-769DA5860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3435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354D0-3430-81BA-77F5-360E3EFDA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1C4FA-34DC-32BD-40CC-C86AF2C19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Motivate Award goes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9D771-3315-C312-5478-6638C51AE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5033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7FC3B-2FE7-4799-A74E-EA972B4D7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306" y="1965808"/>
            <a:ext cx="8289236" cy="609599"/>
          </a:xfrm>
        </p:spPr>
        <p:txBody>
          <a:bodyPr/>
          <a:lstStyle/>
          <a:p>
            <a:pPr algn="ctr"/>
            <a:r>
              <a:rPr lang="en-US" sz="3600" dirty="0">
                <a:latin typeface="Roboto"/>
                <a:ea typeface="Roboto"/>
                <a:cs typeface="Roboto"/>
              </a:rPr>
              <a:t>Peer Award</a:t>
            </a:r>
            <a:endParaRPr lang="en-US" sz="3600" b="0" dirty="0">
              <a:latin typeface="Roboto"/>
              <a:ea typeface="Roboto"/>
              <a:cs typeface="Roboto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225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38E50-0486-B58D-37B5-087094A38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"/>
                <a:ea typeface="Roboto"/>
              </a:rPr>
              <a:t>Peer Award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3C224-D410-7312-7726-10F00725A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Roboto"/>
                <a:ea typeface="Calibri"/>
                <a:cs typeface="Calibri"/>
              </a:rPr>
              <a:t>The Peer Award celebrates a team that has been nominated by their peers for their expression of Core Values and </a:t>
            </a:r>
            <a:r>
              <a:rPr lang="en-US" i="1" dirty="0">
                <a:latin typeface="Roboto"/>
                <a:ea typeface="Calibri"/>
                <a:cs typeface="Calibri"/>
              </a:rPr>
              <a:t>Gracious Professionalism</a:t>
            </a:r>
            <a:r>
              <a:rPr lang="en-US" dirty="0">
                <a:latin typeface="Roboto"/>
                <a:ea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2898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82169-024A-3038-1304-D112E352C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"/>
                <a:ea typeface="Roboto"/>
              </a:rPr>
              <a:t>The Peer Award goes to: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1F82A-296F-131B-DF2B-2510D48B4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204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5C05D-BF5E-3CFB-021B-823090B6E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345AB-8D70-16D4-7208-3B21F3FB9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117" y="1962151"/>
            <a:ext cx="6393765" cy="609599"/>
          </a:xfrm>
        </p:spPr>
        <p:txBody>
          <a:bodyPr/>
          <a:lstStyle/>
          <a:p>
            <a:pPr algn="ctr"/>
            <a:r>
              <a:rPr lang="en-US" sz="3600" dirty="0"/>
              <a:t>Champion’s Award</a:t>
            </a:r>
          </a:p>
        </p:txBody>
      </p:sp>
    </p:spTree>
    <p:extLst>
      <p:ext uri="{BB962C8B-B14F-4D97-AF65-F5344CB8AC3E}">
        <p14:creationId xmlns:p14="http://schemas.microsoft.com/office/powerpoint/2010/main" val="17710188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8A742-6295-60AF-8821-9E0C987DE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09665-F470-6BCF-A047-7BCFAD841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Champion’s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0FFDF-E7F4-D3C7-0ACC-DA67DE6A0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most prestigious award celebrates the team that embodies the </a:t>
            </a:r>
            <a:r>
              <a:rPr lang="en-US" i="1" dirty="0"/>
              <a:t>FIRST</a:t>
            </a:r>
            <a:r>
              <a:rPr lang="en-US" dirty="0"/>
              <a:t> LEGO League experience by fully embracing the </a:t>
            </a:r>
            <a:r>
              <a:rPr lang="en-US" i="1" dirty="0"/>
              <a:t>FIRST</a:t>
            </a:r>
            <a:r>
              <a:rPr lang="en-US" dirty="0"/>
              <a:t> Core Values while achieving excellence and innovation in both the Robot Game and the Innovation Project.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575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FD5E0E53-281F-A6DA-B920-D0913A5F72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66" y="1463629"/>
            <a:ext cx="7620392" cy="1778091"/>
          </a:xfrm>
        </p:spPr>
      </p:pic>
    </p:spTree>
    <p:extLst>
      <p:ext uri="{BB962C8B-B14F-4D97-AF65-F5344CB8AC3E}">
        <p14:creationId xmlns:p14="http://schemas.microsoft.com/office/powerpoint/2010/main" val="24689458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4773F-C593-88D9-9402-3B014EF1A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AE5F7-1BB0-1D98-8EC7-76710A1E7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2</a:t>
            </a:r>
            <a:r>
              <a:rPr lang="en-US" baseline="30000" dirty="0"/>
              <a:t>nd</a:t>
            </a:r>
            <a:r>
              <a:rPr lang="en-US" dirty="0"/>
              <a:t> Place Champion’s Award goes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3166C-FF31-BBD5-6E34-DE979806E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308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2CEAC-2544-65C1-1A39-C00AE257E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02EA9-9EE5-D129-5563-DD06FCF63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1</a:t>
            </a:r>
            <a:r>
              <a:rPr lang="en-US" baseline="30000" dirty="0"/>
              <a:t>st</a:t>
            </a:r>
            <a:r>
              <a:rPr lang="en-US" dirty="0"/>
              <a:t> Place Champion’s Award goes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E0B9F-D8D1-CE13-98A9-BB85E313D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0107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11DD7-DF33-8C02-D5D6-FD81C5D46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B52C8-61AE-2A0F-BB0C-AA0BF1AC2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Teams advancing to </a:t>
            </a:r>
            <a:r>
              <a:rPr lang="en-US" dirty="0">
                <a:highlight>
                  <a:srgbClr val="FFFF00"/>
                </a:highlight>
              </a:rPr>
              <a:t>World Festival/Invitational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299B2-69ED-71DB-2D19-1B2A5DAB4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highlight>
                  <a:srgbClr val="FFFF00"/>
                </a:highlight>
              </a:rPr>
              <a:t>Congratulations to teams (if applicable):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1571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0CE8A-887F-28DC-4FCA-30647F4A1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E973F-BC07-807A-EDFA-265A182F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 your rubrics!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99ED6-94FE-9F97-BF88-3E10A8540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highlight>
                  <a:srgbClr val="FFFF00"/>
                </a:highlight>
                <a:latin typeface="Roboto"/>
                <a:ea typeface="Roboto"/>
              </a:rPr>
              <a:t>Add any additional instructions here.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1455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36506-D4F0-45ED-1B9B-3A3F3AC87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611" y="1917425"/>
            <a:ext cx="8460777" cy="654325"/>
          </a:xfrm>
        </p:spPr>
        <p:txBody>
          <a:bodyPr/>
          <a:lstStyle/>
          <a:p>
            <a:r>
              <a:rPr lang="en-US" dirty="0"/>
              <a:t>Congratulations, Teams!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51A287-12BD-B931-C1AA-DD279CF63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4558" y="2571750"/>
            <a:ext cx="8460776" cy="360367"/>
          </a:xfrm>
        </p:spPr>
        <p:txBody>
          <a:bodyPr/>
          <a:lstStyle/>
          <a:p>
            <a:r>
              <a:rPr lang="en-US" dirty="0"/>
              <a:t>We hope to see you next season!</a:t>
            </a:r>
          </a:p>
        </p:txBody>
      </p:sp>
    </p:spTree>
    <p:extLst>
      <p:ext uri="{BB962C8B-B14F-4D97-AF65-F5344CB8AC3E}">
        <p14:creationId xmlns:p14="http://schemas.microsoft.com/office/powerpoint/2010/main" val="4148368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39F7A-22EE-12EB-E645-6B207B5FC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314E98-639A-D891-FA24-EB3DE295B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Local Sponsors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B02D0B-9FEB-F40B-D4C6-B8945ED66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Add any local sponsor images here.</a:t>
            </a:r>
          </a:p>
        </p:txBody>
      </p:sp>
    </p:spTree>
    <p:extLst>
      <p:ext uri="{BB962C8B-B14F-4D97-AF65-F5344CB8AC3E}">
        <p14:creationId xmlns:p14="http://schemas.microsoft.com/office/powerpoint/2010/main" val="567465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DBE38-3E84-0492-F85B-A77BE2917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0233" y="1962151"/>
            <a:ext cx="3643534" cy="609599"/>
          </a:xfrm>
        </p:spPr>
        <p:txBody>
          <a:bodyPr/>
          <a:lstStyle/>
          <a:p>
            <a:pPr algn="ctr"/>
            <a:r>
              <a:rPr lang="en-US" sz="3600" dirty="0"/>
              <a:t>Volunteer Award</a:t>
            </a:r>
          </a:p>
        </p:txBody>
      </p:sp>
    </p:spTree>
    <p:extLst>
      <p:ext uri="{BB962C8B-B14F-4D97-AF65-F5344CB8AC3E}">
        <p14:creationId xmlns:p14="http://schemas.microsoft.com/office/powerpoint/2010/main" val="4135620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10DEF-BACC-71E4-16CB-DF4B2F84C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4D587-2326-0833-90EA-FEDB3DA02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tournament can happen without the support, time, and commitment of our volunteers!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61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A84B7-2DA4-ED66-8C2A-1E4C97437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Volunteer Award goes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BB081-2AC3-CF7E-E092-6A6D4A98B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020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A997C5561FD94D82BEA37A4242D399" ma:contentTypeVersion="20" ma:contentTypeDescription="Create a new document." ma:contentTypeScope="" ma:versionID="7cae5696f57b22d11ba6a7f9918b81e6">
  <xsd:schema xmlns:xsd="http://www.w3.org/2001/XMLSchema" xmlns:xs="http://www.w3.org/2001/XMLSchema" xmlns:p="http://schemas.microsoft.com/office/2006/metadata/properties" xmlns:ns2="7c8aad47-528b-43f4-b615-4953615f0d4f" xmlns:ns3="c7bc20cd-f3b5-4cb9-9099-b7d1e4c3c983" xmlns:ns4="0bfdc619-4bd5-4a26-8e37-4be4446dc23a" targetNamespace="http://schemas.microsoft.com/office/2006/metadata/properties" ma:root="true" ma:fieldsID="3a32943b1fe7c914c3fd4b30f2445c37" ns2:_="" ns3:_="" ns4:_="">
    <xsd:import namespace="7c8aad47-528b-43f4-b615-4953615f0d4f"/>
    <xsd:import namespace="c7bc20cd-f3b5-4cb9-9099-b7d1e4c3c983"/>
    <xsd:import namespace="0bfdc619-4bd5-4a26-8e37-4be4446dc2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aad47-528b-43f4-b615-4953615f0d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c20cd-f3b5-4cb9-9099-b7d1e4c3c98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dc619-4bd5-4a26-8e37-4be4446dc23a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c948275e-acb8-4f67-9f4b-0f18b628c537}" ma:internalName="TaxCatchAll" ma:showField="CatchAllData" ma:web="c7bc20cd-f3b5-4cb9-9099-b7d1e4c3c9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8aad47-528b-43f4-b615-4953615f0d4f">
      <Terms xmlns="http://schemas.microsoft.com/office/infopath/2007/PartnerControls"/>
    </lcf76f155ced4ddcb4097134ff3c332f>
    <TaxCatchAll xmlns="0bfdc619-4bd5-4a26-8e37-4be4446dc23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8AB2F9-385B-40E0-B595-4407C190F3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8aad47-528b-43f4-b615-4953615f0d4f"/>
    <ds:schemaRef ds:uri="c7bc20cd-f3b5-4cb9-9099-b7d1e4c3c983"/>
    <ds:schemaRef ds:uri="0bfdc619-4bd5-4a26-8e37-4be4446dc2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C7D6B3-7C1E-4CC1-9147-CD17D747095F}">
  <ds:schemaRefs>
    <ds:schemaRef ds:uri="http://purl.org/dc/elements/1.1/"/>
    <ds:schemaRef ds:uri="http://www.w3.org/XML/1998/namespace"/>
    <ds:schemaRef ds:uri="92bd3ae7-34ef-4448-9a9b-2fe9129b0aba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c20e2d31-bd05-4d06-8a2a-4e7b5de22da9"/>
    <ds:schemaRef ds:uri="http://schemas.microsoft.com/office/2006/metadata/properties"/>
    <ds:schemaRef ds:uri="http://purl.org/dc/terms/"/>
    <ds:schemaRef ds:uri="7c8aad47-528b-43f4-b615-4953615f0d4f"/>
    <ds:schemaRef ds:uri="0bfdc619-4bd5-4a26-8e37-4be4446dc23a"/>
  </ds:schemaRefs>
</ds:datastoreItem>
</file>

<file path=customXml/itemProps3.xml><?xml version="1.0" encoding="utf-8"?>
<ds:datastoreItem xmlns:ds="http://schemas.openxmlformats.org/officeDocument/2006/customXml" ds:itemID="{B4946AAB-2EA0-4D7D-A794-176C57A85E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20444</TotalTime>
  <Words>757</Words>
  <Application>Microsoft Macintosh PowerPoint</Application>
  <PresentationFormat>On-screen Show (16:9)</PresentationFormat>
  <Paragraphs>83</Paragraphs>
  <Slides>54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Arial</vt:lpstr>
      <vt:lpstr>Calibri</vt:lpstr>
      <vt:lpstr>Roboto</vt:lpstr>
      <vt:lpstr>Essential</vt:lpstr>
      <vt:lpstr>PowerPoint Presentation</vt:lpstr>
      <vt:lpstr>UNEARTHED™ Awards Ceremony</vt:lpstr>
      <vt:lpstr>Medals</vt:lpstr>
      <vt:lpstr>Thank-yous</vt:lpstr>
      <vt:lpstr>PowerPoint Presentation</vt:lpstr>
      <vt:lpstr>Local Sponsors</vt:lpstr>
      <vt:lpstr>Volunteer Award</vt:lpstr>
      <vt:lpstr>Volunteer Award</vt:lpstr>
      <vt:lpstr>The Volunteer Award goes to:</vt:lpstr>
      <vt:lpstr>The Coach/Mentor Award</vt:lpstr>
      <vt:lpstr>Coach/Mentor Award</vt:lpstr>
      <vt:lpstr>The Coach/Mentor Award goes to:</vt:lpstr>
      <vt:lpstr>Core Values Award</vt:lpstr>
      <vt:lpstr>Core Values Award</vt:lpstr>
      <vt:lpstr>The 2nd Place Core Values Award goes to:</vt:lpstr>
      <vt:lpstr>The 1st Place Core Values Award goes to:</vt:lpstr>
      <vt:lpstr>Innovation Project Award</vt:lpstr>
      <vt:lpstr>Innovation Project Award</vt:lpstr>
      <vt:lpstr>The 2nd Place Innovation Project Award goes to:</vt:lpstr>
      <vt:lpstr>The 1st Place Innovation Project Award goes to:</vt:lpstr>
      <vt:lpstr>Robot Design Award</vt:lpstr>
      <vt:lpstr>Robot Design Award</vt:lpstr>
      <vt:lpstr>The 2nd Place Robot Design Award goes to:</vt:lpstr>
      <vt:lpstr>The 1st Place Robot Design Award goes to:</vt:lpstr>
      <vt:lpstr>Robot Performance Award</vt:lpstr>
      <vt:lpstr>Robot Design Award</vt:lpstr>
      <vt:lpstr>The 2nd Place Robot Performance Award goes to:</vt:lpstr>
      <vt:lpstr>The 1st Place Robot Performance Award goes to:</vt:lpstr>
      <vt:lpstr>Breakthrough Award</vt:lpstr>
      <vt:lpstr>Breakthrough Award</vt:lpstr>
      <vt:lpstr>The Breakthrough Award goes to:</vt:lpstr>
      <vt:lpstr>The Breakthrough Award goes to:</vt:lpstr>
      <vt:lpstr>Engineering Excellence Award</vt:lpstr>
      <vt:lpstr>Engineering Excellence Award</vt:lpstr>
      <vt:lpstr>The Engineering Excellence Award goes to:</vt:lpstr>
      <vt:lpstr>The Engineering Excellence Award goes to:</vt:lpstr>
      <vt:lpstr>Rising All-Star Award</vt:lpstr>
      <vt:lpstr>Rising All-Star Award</vt:lpstr>
      <vt:lpstr>The Rising All-Star Award goes to:</vt:lpstr>
      <vt:lpstr>The Rising All-Star Award goes to:</vt:lpstr>
      <vt:lpstr>Motivate Award</vt:lpstr>
      <vt:lpstr>Motivate Award</vt:lpstr>
      <vt:lpstr>The Motivate Award goes to:</vt:lpstr>
      <vt:lpstr>The Motivate Award goes to:</vt:lpstr>
      <vt:lpstr>Peer Award </vt:lpstr>
      <vt:lpstr>Peer Award</vt:lpstr>
      <vt:lpstr>The Peer Award goes to:</vt:lpstr>
      <vt:lpstr>Champion’s Award</vt:lpstr>
      <vt:lpstr>Champion’s Award</vt:lpstr>
      <vt:lpstr>The 2nd Place Champion’s Award goes to:</vt:lpstr>
      <vt:lpstr>The 1st Place Champion’s Award goes to:</vt:lpstr>
      <vt:lpstr>Teams advancing to World Festival/Invitational</vt:lpstr>
      <vt:lpstr>Collect your rubrics!</vt:lpstr>
      <vt:lpstr>Congratulations, Teams!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Stutt</dc:creator>
  <cp:lastModifiedBy>Ciaran Treatt</cp:lastModifiedBy>
  <cp:revision>125</cp:revision>
  <dcterms:created xsi:type="dcterms:W3CDTF">2017-02-15T18:38:39Z</dcterms:created>
  <dcterms:modified xsi:type="dcterms:W3CDTF">2025-09-23T02:11:06Z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0x01010008A997C5561FD94D82BEA37A4242D399</vt:lpwstr>
  </property>
</Properties>
</file>