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4"/>
  </p:sldMasterIdLst>
  <p:notesMasterIdLst>
    <p:notesMasterId r:id="rId59"/>
  </p:notesMasterIdLst>
  <p:sldIdLst>
    <p:sldId id="256" r:id="rId5"/>
    <p:sldId id="263" r:id="rId6"/>
    <p:sldId id="261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318" r:id="rId17"/>
    <p:sldId id="319" r:id="rId18"/>
    <p:sldId id="320" r:id="rId19"/>
    <p:sldId id="339" r:id="rId20"/>
    <p:sldId id="315" r:id="rId21"/>
    <p:sldId id="316" r:id="rId22"/>
    <p:sldId id="317" r:id="rId23"/>
    <p:sldId id="338" r:id="rId24"/>
    <p:sldId id="309" r:id="rId25"/>
    <p:sldId id="310" r:id="rId26"/>
    <p:sldId id="311" r:id="rId27"/>
    <p:sldId id="337" r:id="rId28"/>
    <p:sldId id="312" r:id="rId29"/>
    <p:sldId id="313" r:id="rId30"/>
    <p:sldId id="314" r:id="rId31"/>
    <p:sldId id="336" r:id="rId32"/>
    <p:sldId id="321" r:id="rId33"/>
    <p:sldId id="322" r:id="rId34"/>
    <p:sldId id="323" r:id="rId35"/>
    <p:sldId id="306" r:id="rId36"/>
    <p:sldId id="307" r:id="rId37"/>
    <p:sldId id="308" r:id="rId38"/>
    <p:sldId id="335" r:id="rId39"/>
    <p:sldId id="303" r:id="rId40"/>
    <p:sldId id="304" r:id="rId41"/>
    <p:sldId id="305" r:id="rId42"/>
    <p:sldId id="334" r:id="rId43"/>
    <p:sldId id="300" r:id="rId44"/>
    <p:sldId id="301" r:id="rId45"/>
    <p:sldId id="302" r:id="rId46"/>
    <p:sldId id="333" r:id="rId47"/>
    <p:sldId id="297" r:id="rId48"/>
    <p:sldId id="298" r:id="rId49"/>
    <p:sldId id="299" r:id="rId50"/>
    <p:sldId id="331" r:id="rId51"/>
    <p:sldId id="332" r:id="rId52"/>
    <p:sldId id="324" r:id="rId53"/>
    <p:sldId id="325" r:id="rId54"/>
    <p:sldId id="326" r:id="rId55"/>
    <p:sldId id="330" r:id="rId56"/>
    <p:sldId id="328" r:id="rId57"/>
    <p:sldId id="329" r:id="rId5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E33C"/>
    <a:srgbClr val="3165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72" autoAdjust="0"/>
    <p:restoredTop sz="92329" autoAdjust="0"/>
  </p:normalViewPr>
  <p:slideViewPr>
    <p:cSldViewPr snapToGrid="0" snapToObjects="1">
      <p:cViewPr varScale="1">
        <p:scale>
          <a:sx n="150" d="100"/>
          <a:sy n="150" d="100"/>
        </p:scale>
        <p:origin x="184" y="2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EBF98-CA0D-534C-A20C-64AD7B4C8B50}" type="datetimeFigureOut">
              <a:rPr lang="en-US" smtClean="0"/>
              <a:t>9/1/26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71015-C9A7-E442-A272-92807C047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0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01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036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46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47DC5-B55C-3121-1B47-E7D1E8ECA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22A224-D453-853B-7C25-D3C1313324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A3CC08-0475-1351-D86B-805F94C11B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8D7BCA-1607-3596-B8D8-32863536FE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728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131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144001" cy="33361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85184" y="3518169"/>
            <a:ext cx="2822712" cy="38164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36104" y="3518169"/>
            <a:ext cx="4744279" cy="44689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/>
          <p:cNvCxnSpPr>
            <a:cxnSpLocks/>
          </p:cNvCxnSpPr>
          <p:nvPr userDrawn="1"/>
        </p:nvCxnSpPr>
        <p:spPr>
          <a:xfrm>
            <a:off x="0" y="3347405"/>
            <a:ext cx="91440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8294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568"/>
            <a:ext cx="8289235" cy="2973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4440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0321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568"/>
            <a:ext cx="8289235" cy="2973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0624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9262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6"/>
            <a:ext cx="8289235" cy="29734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1688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5412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4"/>
            <a:ext cx="8289235" cy="29734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5244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6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9526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5"/>
            <a:ext cx="8289235" cy="29734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9371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6710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918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855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1611" y="1011929"/>
            <a:ext cx="8460777" cy="6543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ctr">
              <a:lnSpc>
                <a:spcPct val="90000"/>
              </a:lnSpc>
              <a:defRPr sz="3600" spc="-8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Conference 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4558" y="2024683"/>
            <a:ext cx="8460776" cy="3603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200" b="0" cap="none" spc="0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85689" y="4651334"/>
            <a:ext cx="3496493" cy="19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cap="none" spc="0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CONFIDENTIAL UNTIL APRIL 23</a:t>
            </a:r>
          </a:p>
        </p:txBody>
      </p:sp>
    </p:spTree>
    <p:extLst>
      <p:ext uri="{BB962C8B-B14F-4D97-AF65-F5344CB8AC3E}">
        <p14:creationId xmlns:p14="http://schemas.microsoft.com/office/powerpoint/2010/main" val="42247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97538" y="330543"/>
            <a:ext cx="3222507" cy="22057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cap="none" spc="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CONFIDENTIAL UNTIL APRIL 23</a:t>
            </a:r>
          </a:p>
        </p:txBody>
      </p:sp>
    </p:spTree>
    <p:extLst>
      <p:ext uri="{BB962C8B-B14F-4D97-AF65-F5344CB8AC3E}">
        <p14:creationId xmlns:p14="http://schemas.microsoft.com/office/powerpoint/2010/main" val="26880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4139" y="1055377"/>
            <a:ext cx="4491612" cy="114047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600" spc="-8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34140" y="2874655"/>
            <a:ext cx="4491612" cy="1140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b="0" cap="none" spc="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836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884807"/>
            <a:ext cx="8289236" cy="64008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67435"/>
            <a:ext cx="8289235" cy="2936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884807"/>
            <a:ext cx="8289236" cy="64008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F8937E-7FDF-C44A-8A36-A5D313022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1667434"/>
            <a:ext cx="5111750" cy="2937647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>
              <a:defRPr sz="20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>
              <a:defRPr sz="18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>
              <a:defRPr sz="16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>
              <a:defRPr sz="14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4F49F02-EF0A-1541-AE9A-C0D9F3AE3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667434"/>
            <a:ext cx="2922103" cy="29376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5969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A2E7-7AC0-7C42-BA19-C28C5C917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294" y="598595"/>
            <a:ext cx="6754904" cy="6758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554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20196" y="598595"/>
            <a:ext cx="6119002" cy="6758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0196" y="1799293"/>
            <a:ext cx="6119002" cy="2553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50" r:id="rId2"/>
    <p:sldLayoutId id="2147483913" r:id="rId3"/>
    <p:sldLayoutId id="2147483948" r:id="rId4"/>
    <p:sldLayoutId id="2147483949" r:id="rId5"/>
    <p:sldLayoutId id="2147483925" r:id="rId6"/>
    <p:sldLayoutId id="2147483914" r:id="rId7"/>
    <p:sldLayoutId id="2147483945" r:id="rId8"/>
    <p:sldLayoutId id="2147483936" r:id="rId9"/>
    <p:sldLayoutId id="2147483921" r:id="rId10"/>
    <p:sldLayoutId id="2147483934" r:id="rId11"/>
    <p:sldLayoutId id="2147483946" r:id="rId12"/>
    <p:sldLayoutId id="2147483953" r:id="rId13"/>
    <p:sldLayoutId id="2147483937" r:id="rId14"/>
    <p:sldLayoutId id="2147483938" r:id="rId15"/>
    <p:sldLayoutId id="2147483939" r:id="rId16"/>
    <p:sldLayoutId id="2147483940" r:id="rId17"/>
    <p:sldLayoutId id="2147483941" r:id="rId18"/>
    <p:sldLayoutId id="2147483942" r:id="rId19"/>
    <p:sldLayoutId id="2147483943" r:id="rId20"/>
    <p:sldLayoutId id="2147483944" r:id="rId21"/>
    <p:sldLayoutId id="2147483951" r:id="rId22"/>
    <p:sldLayoutId id="2147483952" r:id="rId2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i="0" kern="1200" cap="none" spc="0" baseline="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Helvetica Neue" panose="02000503000000020004" pitchFamily="2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20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8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6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400" b="0" i="0" kern="1200" baseline="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215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4FC46B7-69E9-3413-407A-D3923CF731C2}"/>
              </a:ext>
            </a:extLst>
          </p:cNvPr>
          <p:cNvSpPr>
            <a:spLocks noGrp="1"/>
          </p:cNvSpPr>
          <p:nvPr/>
        </p:nvSpPr>
        <p:spPr>
          <a:xfrm>
            <a:off x="1375117" y="196671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The Coach/Mentor Award</a:t>
            </a:r>
          </a:p>
        </p:txBody>
      </p:sp>
    </p:spTree>
    <p:extLst>
      <p:ext uri="{BB962C8B-B14F-4D97-AF65-F5344CB8AC3E}">
        <p14:creationId xmlns:p14="http://schemas.microsoft.com/office/powerpoint/2010/main" val="3301004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E57EC70-CB3B-8463-A0CC-0DF404280934}"/>
              </a:ext>
            </a:extLst>
          </p:cNvPr>
          <p:cNvSpPr>
            <a:spLocks noGrp="1"/>
          </p:cNvSpPr>
          <p:nvPr/>
        </p:nvSpPr>
        <p:spPr>
          <a:xfrm>
            <a:off x="427382" y="306993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Coach/Mentor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91833F-D0A3-2C99-448F-7924D8256DEB}"/>
              </a:ext>
            </a:extLst>
          </p:cNvPr>
          <p:cNvSpPr>
            <a:spLocks noGrp="1"/>
          </p:cNvSpPr>
          <p:nvPr/>
        </p:nvSpPr>
        <p:spPr>
          <a:xfrm>
            <a:off x="427383" y="1051949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Coaches and mentors inspire their teams to do their best, both as individuals and together, and without them, there would be no </a:t>
            </a:r>
            <a:r>
              <a:rPr lang="en-US" i="1" dirty="0"/>
              <a:t>FIRST</a:t>
            </a:r>
            <a:r>
              <a:rPr lang="en-US" dirty="0"/>
              <a:t> LEGO League. This award goes to the coach or mentor whose leadership and guidance is clearly evident and best exemplifies the </a:t>
            </a:r>
            <a:r>
              <a:rPr lang="en-US" i="1" dirty="0"/>
              <a:t>FIRST</a:t>
            </a:r>
            <a:r>
              <a:rPr lang="en-US" dirty="0"/>
              <a:t> Core Values.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71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EC4E7-41A1-556E-02CA-8C902663C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Coach/Mentor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84EB0-73D6-66BA-C7D4-2C9E392EE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716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38ED4D-FF32-A0A7-FAB7-BF871EF8397D}"/>
              </a:ext>
            </a:extLst>
          </p:cNvPr>
          <p:cNvSpPr txBox="1"/>
          <p:nvPr/>
        </p:nvSpPr>
        <p:spPr>
          <a:xfrm>
            <a:off x="2286000" y="195639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u="none" strike="noStrike" spc="0" dirty="0">
                <a:solidFill>
                  <a:srgbClr val="000000"/>
                </a:solidFill>
                <a:effectLst/>
                <a:latin typeface="Roboto Black" panose="02000000000000000000" pitchFamily="2" charset="0"/>
              </a:rPr>
              <a:t>Motivate Award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Roboto Medium" panose="02000000000000000000" pitchFamily="2" charset="0"/>
              </a:rPr>
              <a:t>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27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05449DA-8C98-5CBD-C9D4-CD537126377B}"/>
              </a:ext>
            </a:extLst>
          </p:cNvPr>
          <p:cNvSpPr>
            <a:spLocks noGrp="1"/>
          </p:cNvSpPr>
          <p:nvPr/>
        </p:nvSpPr>
        <p:spPr>
          <a:xfrm>
            <a:off x="427383" y="450937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Motivate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090645B-DCA1-E6F1-971C-D76451243B0C}"/>
              </a:ext>
            </a:extLst>
          </p:cNvPr>
          <p:cNvSpPr>
            <a:spLocks noGrp="1"/>
          </p:cNvSpPr>
          <p:nvPr/>
        </p:nvSpPr>
        <p:spPr>
          <a:xfrm>
            <a:off x="427384" y="1195893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embraces the culture of </a:t>
            </a:r>
            <a:r>
              <a:rPr lang="en-US" i="1" dirty="0"/>
              <a:t>FIRST</a:t>
            </a:r>
            <a:r>
              <a:rPr lang="en-US" dirty="0"/>
              <a:t> LEGO League through team building, team spirit, and displayed enthusiasm.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164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58A2F-4394-461C-92EA-990DA7F05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Motivate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AE4A6-D9D2-BDA9-E00C-6E97DA4C5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020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DD6EA-CBC4-59F9-919F-D9B04F818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BE924-BED1-1FBC-3780-8FF5B994E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Motivate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F7494-41F5-3462-04A6-A170CC4CA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389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B213DCC-D905-BC01-E000-C1CAF2AD8ECB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Rising All-Star Award</a:t>
            </a:r>
          </a:p>
        </p:txBody>
      </p:sp>
    </p:spTree>
    <p:extLst>
      <p:ext uri="{BB962C8B-B14F-4D97-AF65-F5344CB8AC3E}">
        <p14:creationId xmlns:p14="http://schemas.microsoft.com/office/powerpoint/2010/main" val="34566158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F2A9D2-1FDF-18EF-F741-77761EA48B9D}"/>
              </a:ext>
            </a:extLst>
          </p:cNvPr>
          <p:cNvSpPr>
            <a:spLocks noGrp="1"/>
          </p:cNvSpPr>
          <p:nvPr/>
        </p:nvSpPr>
        <p:spPr>
          <a:xfrm>
            <a:off x="427382" y="463816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Rising All-Star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784EAC2-A9A2-9847-ACEA-C9C2B3FAFE26}"/>
              </a:ext>
            </a:extLst>
          </p:cNvPr>
          <p:cNvSpPr>
            <a:spLocks noGrp="1"/>
          </p:cNvSpPr>
          <p:nvPr/>
        </p:nvSpPr>
        <p:spPr>
          <a:xfrm>
            <a:off x="427383" y="1208772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the judges notice and expect great things from in the future.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623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669C7-4A37-69FD-F628-98524F5D6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Rising All-Star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598AD-B8E8-0682-DCE0-11589F9B6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118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92B6C-A2AB-CE42-9F05-8E834A7BAB9D}"/>
              </a:ext>
            </a:extLst>
          </p:cNvPr>
          <p:cNvSpPr>
            <a:spLocks noGrp="1" noChangeAspect="1"/>
          </p:cNvSpPr>
          <p:nvPr>
            <p:ph type="title"/>
          </p:nvPr>
        </p:nvSpPr>
        <p:spPr>
          <a:xfrm>
            <a:off x="427382" y="2571750"/>
            <a:ext cx="8289236" cy="640080"/>
          </a:xfrm>
        </p:spPr>
        <p:txBody>
          <a:bodyPr/>
          <a:lstStyle/>
          <a:p>
            <a:pPr algn="ctr"/>
            <a:r>
              <a:rPr lang="en-US" sz="3600" dirty="0"/>
              <a:t>BIOGLOW™</a:t>
            </a:r>
            <a:br>
              <a:rPr lang="en-US" sz="3600" dirty="0"/>
            </a:br>
            <a:r>
              <a:rPr lang="en-US" sz="3600" dirty="0"/>
              <a:t>Awards Ceremony</a:t>
            </a:r>
          </a:p>
        </p:txBody>
      </p:sp>
    </p:spTree>
    <p:extLst>
      <p:ext uri="{BB962C8B-B14F-4D97-AF65-F5344CB8AC3E}">
        <p14:creationId xmlns:p14="http://schemas.microsoft.com/office/powerpoint/2010/main" val="2340921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70D60-794D-2AC5-F0BB-D41941B06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D1DE9-0C56-B7E5-5486-9EA3C912D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Rising All-Star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821D5-5E91-AA47-4606-A2F14EC8D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170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E20881A-E5BA-80E3-D96D-518D72B073AC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Breakthrough Award</a:t>
            </a:r>
          </a:p>
        </p:txBody>
      </p:sp>
    </p:spTree>
    <p:extLst>
      <p:ext uri="{BB962C8B-B14F-4D97-AF65-F5344CB8AC3E}">
        <p14:creationId xmlns:p14="http://schemas.microsoft.com/office/powerpoint/2010/main" val="28766398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87BC366-860D-3EF2-65DC-006DE368B14F}"/>
              </a:ext>
            </a:extLst>
          </p:cNvPr>
          <p:cNvSpPr>
            <a:spLocks noGrp="1"/>
          </p:cNvSpPr>
          <p:nvPr/>
        </p:nvSpPr>
        <p:spPr>
          <a:xfrm>
            <a:off x="496070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Breakthrough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7C1817-05A5-71E8-3470-6EA6302D50AF}"/>
              </a:ext>
            </a:extLst>
          </p:cNvPr>
          <p:cNvSpPr>
            <a:spLocks noGrp="1"/>
          </p:cNvSpPr>
          <p:nvPr/>
        </p:nvSpPr>
        <p:spPr>
          <a:xfrm>
            <a:off x="496071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made significant progress in their confidence and capability in both the Robot Game and Innovation Project and are a shining example of excellent Core Values. They demonstrate that they understand that what they discover is more important than what they win.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4239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0B6F8-AF9A-00A6-725C-93EC755A7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Breakthrough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041FC-87F5-F627-A012-E2A49E041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821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83D77-1773-8377-2A2F-921349375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F4F7-53D3-B01B-D02B-9082AD167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Breakthrough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3E726-0C24-1351-5F81-4F5411EB8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4028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9E939AD-C4FA-00BC-14E7-EBFD428D68DC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Engineering Excellence Award</a:t>
            </a:r>
          </a:p>
        </p:txBody>
      </p:sp>
    </p:spTree>
    <p:extLst>
      <p:ext uri="{BB962C8B-B14F-4D97-AF65-F5344CB8AC3E}">
        <p14:creationId xmlns:p14="http://schemas.microsoft.com/office/powerpoint/2010/main" val="28317545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18F6FE9-9FE3-EA58-E2E9-35199C4F325E}"/>
              </a:ext>
            </a:extLst>
          </p:cNvPr>
          <p:cNvSpPr>
            <a:spLocks noGrp="1"/>
          </p:cNvSpPr>
          <p:nvPr/>
        </p:nvSpPr>
        <p:spPr>
          <a:xfrm>
            <a:off x="427382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Engineering Excellence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EF8BD9-19C6-E539-88C2-DFEF9729D565}"/>
              </a:ext>
            </a:extLst>
          </p:cNvPr>
          <p:cNvSpPr>
            <a:spLocks noGrp="1"/>
          </p:cNvSpPr>
          <p:nvPr/>
        </p:nvSpPr>
        <p:spPr>
          <a:xfrm>
            <a:off x="427383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with an efficiently designed robot, an innovative Project solution that effectively addresses the season Challenge, and great Core Values evident in all they do.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349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6E154-DECD-1F19-A05A-448AE93A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Engineering Excellence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1A97E-E091-A44D-92F1-10FE0A97C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208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EEA34-7908-66B5-0782-7AADD50B0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73CC3-5963-C177-3B9E-B11081076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Engineering Excellence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48A8A-B7CD-E895-34B2-FE9340911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7231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5C7FC3B-2FE7-4799-A74E-EA972B4D764C}"/>
              </a:ext>
            </a:extLst>
          </p:cNvPr>
          <p:cNvSpPr>
            <a:spLocks noGrp="1"/>
          </p:cNvSpPr>
          <p:nvPr/>
        </p:nvSpPr>
        <p:spPr>
          <a:xfrm>
            <a:off x="427382" y="2022251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>
                <a:cs typeface="Roboto Medium"/>
              </a:rPr>
              <a:t>Peer Award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222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D8B9C-F006-704E-91E6-CF2B984FE19D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277217" y="2244587"/>
            <a:ext cx="8460777" cy="654325"/>
          </a:xfrm>
        </p:spPr>
        <p:txBody>
          <a:bodyPr/>
          <a:lstStyle/>
          <a:p>
            <a:r>
              <a:rPr lang="en-US" dirty="0"/>
              <a:t>Medals</a:t>
            </a:r>
          </a:p>
        </p:txBody>
      </p:sp>
    </p:spTree>
    <p:extLst>
      <p:ext uri="{BB962C8B-B14F-4D97-AF65-F5344CB8AC3E}">
        <p14:creationId xmlns:p14="http://schemas.microsoft.com/office/powerpoint/2010/main" val="33534336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A238E50-0486-B58D-37B5-087094A3853C}"/>
              </a:ext>
            </a:extLst>
          </p:cNvPr>
          <p:cNvSpPr>
            <a:spLocks noGrp="1"/>
          </p:cNvSpPr>
          <p:nvPr/>
        </p:nvSpPr>
        <p:spPr>
          <a:xfrm>
            <a:off x="470312" y="414317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Peer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8F3C224-D410-7312-7726-10F00725AE93}"/>
              </a:ext>
            </a:extLst>
          </p:cNvPr>
          <p:cNvSpPr>
            <a:spLocks noGrp="1"/>
          </p:cNvSpPr>
          <p:nvPr/>
        </p:nvSpPr>
        <p:spPr>
          <a:xfrm>
            <a:off x="470313" y="1159273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Roboto Medium"/>
                <a:ea typeface="Calibri"/>
                <a:cs typeface="Calibri"/>
              </a:rPr>
              <a:t>The Peer Award celebrates a team that has been nominated by their peers for their expression of Core Values and </a:t>
            </a:r>
            <a:r>
              <a:rPr lang="en-US" i="1" dirty="0">
                <a:latin typeface="Roboto"/>
                <a:ea typeface="Calibri"/>
                <a:cs typeface="Calibri"/>
              </a:rPr>
              <a:t>Gracious Professionalism</a:t>
            </a:r>
            <a:r>
              <a:rPr lang="en-US" dirty="0">
                <a:latin typeface="Roboto Medium"/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20854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9296A-C15F-4C64-D1A4-107E0A1FE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Peer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484B6-7DF7-A89A-FE12-198EF75D0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5384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D7D8239-355D-9AAD-24AA-E9347A2D543C}"/>
              </a:ext>
            </a:extLst>
          </p:cNvPr>
          <p:cNvSpPr>
            <a:spLocks noGrp="1"/>
          </p:cNvSpPr>
          <p:nvPr/>
        </p:nvSpPr>
        <p:spPr>
          <a:xfrm>
            <a:off x="1375117" y="1962150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Robot Performance Award</a:t>
            </a:r>
          </a:p>
        </p:txBody>
      </p:sp>
    </p:spTree>
    <p:extLst>
      <p:ext uri="{BB962C8B-B14F-4D97-AF65-F5344CB8AC3E}">
        <p14:creationId xmlns:p14="http://schemas.microsoft.com/office/powerpoint/2010/main" val="10660878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3FDBD95-995F-F3E1-3D69-9274474AC24D}"/>
              </a:ext>
            </a:extLst>
          </p:cNvPr>
          <p:cNvSpPr>
            <a:spLocks noGrp="1"/>
          </p:cNvSpPr>
          <p:nvPr/>
        </p:nvSpPr>
        <p:spPr>
          <a:xfrm>
            <a:off x="427383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Robot Performance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C24FB7-F7CD-ECA9-8983-EC16B69913B9}"/>
              </a:ext>
            </a:extLst>
          </p:cNvPr>
          <p:cNvSpPr>
            <a:spLocks noGrp="1"/>
          </p:cNvSpPr>
          <p:nvPr/>
        </p:nvSpPr>
        <p:spPr>
          <a:xfrm>
            <a:off x="427384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scores the most points during the Robot Game. Teams have a chance to compete in at least three 2.5-minute matches and their highest score counts.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5479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8F39973-1793-8794-406A-2D59E003329F}"/>
              </a:ext>
            </a:extLst>
          </p:cNvPr>
          <p:cNvSpPr>
            <a:spLocks noGrp="1"/>
          </p:cNvSpPr>
          <p:nvPr/>
        </p:nvSpPr>
        <p:spPr>
          <a:xfrm>
            <a:off x="427383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The 2</a:t>
            </a:r>
            <a:r>
              <a:rPr lang="en-US" baseline="30000" dirty="0"/>
              <a:t>nd</a:t>
            </a:r>
            <a:r>
              <a:rPr lang="en-US" dirty="0"/>
              <a:t> Place Robot Performance Award goes to: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74D87CF-F066-CCFD-B1EF-2F8C7B235D20}"/>
              </a:ext>
            </a:extLst>
          </p:cNvPr>
          <p:cNvSpPr>
            <a:spLocks noGrp="1"/>
          </p:cNvSpPr>
          <p:nvPr/>
        </p:nvSpPr>
        <p:spPr>
          <a:xfrm>
            <a:off x="427384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Team: </a:t>
            </a:r>
          </a:p>
          <a:p>
            <a:endParaRPr lang="en-US" dirty="0"/>
          </a:p>
          <a:p>
            <a:r>
              <a:rPr lang="en-US" dirty="0"/>
              <a:t>High Score:</a:t>
            </a:r>
          </a:p>
        </p:txBody>
      </p:sp>
    </p:spTree>
    <p:extLst>
      <p:ext uri="{BB962C8B-B14F-4D97-AF65-F5344CB8AC3E}">
        <p14:creationId xmlns:p14="http://schemas.microsoft.com/office/powerpoint/2010/main" val="30011895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2A3EC-423D-FADE-7743-DFCF2B842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B2D3AEC-4D0E-4D70-3675-D927FA342155}"/>
              </a:ext>
            </a:extLst>
          </p:cNvPr>
          <p:cNvSpPr>
            <a:spLocks noGrp="1"/>
          </p:cNvSpPr>
          <p:nvPr/>
        </p:nvSpPr>
        <p:spPr>
          <a:xfrm>
            <a:off x="427383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The 1</a:t>
            </a:r>
            <a:r>
              <a:rPr lang="en-US" baseline="30000" dirty="0"/>
              <a:t>st</a:t>
            </a:r>
            <a:r>
              <a:rPr lang="en-US" dirty="0"/>
              <a:t> Place Robot Performance Award goes to: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51CBFA5-136B-7108-7EF6-841298EB9248}"/>
              </a:ext>
            </a:extLst>
          </p:cNvPr>
          <p:cNvSpPr>
            <a:spLocks noGrp="1"/>
          </p:cNvSpPr>
          <p:nvPr/>
        </p:nvSpPr>
        <p:spPr>
          <a:xfrm>
            <a:off x="427384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Team: </a:t>
            </a:r>
          </a:p>
          <a:p>
            <a:endParaRPr lang="en-US" dirty="0"/>
          </a:p>
          <a:p>
            <a:r>
              <a:rPr lang="en-US" dirty="0"/>
              <a:t>High Score:</a:t>
            </a:r>
          </a:p>
        </p:txBody>
      </p:sp>
    </p:spTree>
    <p:extLst>
      <p:ext uri="{BB962C8B-B14F-4D97-AF65-F5344CB8AC3E}">
        <p14:creationId xmlns:p14="http://schemas.microsoft.com/office/powerpoint/2010/main" val="16623067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0863854-2D77-51B7-F950-9695B01FAEAA}"/>
              </a:ext>
            </a:extLst>
          </p:cNvPr>
          <p:cNvSpPr>
            <a:spLocks noGrp="1"/>
          </p:cNvSpPr>
          <p:nvPr/>
        </p:nvSpPr>
        <p:spPr>
          <a:xfrm>
            <a:off x="1375117" y="1962150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Robot Design Award</a:t>
            </a:r>
          </a:p>
        </p:txBody>
      </p:sp>
    </p:spTree>
    <p:extLst>
      <p:ext uri="{BB962C8B-B14F-4D97-AF65-F5344CB8AC3E}">
        <p14:creationId xmlns:p14="http://schemas.microsoft.com/office/powerpoint/2010/main" val="181991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E911923-AD41-D47D-98FD-BCCF8BFCCD3D}"/>
              </a:ext>
            </a:extLst>
          </p:cNvPr>
          <p:cNvSpPr>
            <a:spLocks noGrp="1"/>
          </p:cNvSpPr>
          <p:nvPr/>
        </p:nvSpPr>
        <p:spPr>
          <a:xfrm>
            <a:off x="427382" y="440076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Robot Design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A64EC7-ED5C-0ACF-A60A-3DE5C70E5DF1}"/>
              </a:ext>
            </a:extLst>
          </p:cNvPr>
          <p:cNvSpPr>
            <a:spLocks noGrp="1"/>
          </p:cNvSpPr>
          <p:nvPr/>
        </p:nvSpPr>
        <p:spPr>
          <a:xfrm>
            <a:off x="427383" y="1185032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team used outstanding programming principles and solid engineering practices to develop a robot that is mechanically sound, durable, efficient and highly capable of performing challenge missions.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9512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E7D7-A51B-E514-8C29-FFAA13C19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2</a:t>
            </a:r>
            <a:r>
              <a:rPr lang="en-US" baseline="30000" dirty="0"/>
              <a:t>nd</a:t>
            </a:r>
            <a:r>
              <a:rPr lang="en-US" dirty="0"/>
              <a:t> Place Robot Design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003D9-899C-EAAE-5EAC-D6B514E66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3754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B0BFD-8428-C655-3703-9EDD3A90A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F11A6-ECA8-9F6F-CBF7-0EA538C34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1</a:t>
            </a:r>
            <a:r>
              <a:rPr lang="en-US" baseline="30000" dirty="0"/>
              <a:t>st</a:t>
            </a:r>
            <a:r>
              <a:rPr lang="en-US" dirty="0"/>
              <a:t> Place Robot Design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95B18-30A5-80D3-C135-37229AB81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371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1EC4DB-4CF9-AE1B-2D56-9E8F66BBC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4F196-3027-3707-ECBA-FF17B824F13A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277217" y="2244587"/>
            <a:ext cx="8460777" cy="654325"/>
          </a:xfrm>
        </p:spPr>
        <p:txBody>
          <a:bodyPr/>
          <a:lstStyle/>
          <a:p>
            <a:r>
              <a:rPr lang="en-US" dirty="0"/>
              <a:t>Thank-</a:t>
            </a:r>
            <a:r>
              <a:rPr lang="en-US" dirty="0" err="1"/>
              <a:t>yous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6208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5C07675-E874-BCC9-9F8E-7C918763E8B0}"/>
              </a:ext>
            </a:extLst>
          </p:cNvPr>
          <p:cNvSpPr>
            <a:spLocks noGrp="1"/>
          </p:cNvSpPr>
          <p:nvPr/>
        </p:nvSpPr>
        <p:spPr>
          <a:xfrm>
            <a:off x="1375117" y="1962150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Innovation Project Award</a:t>
            </a:r>
          </a:p>
        </p:txBody>
      </p:sp>
    </p:spTree>
    <p:extLst>
      <p:ext uri="{BB962C8B-B14F-4D97-AF65-F5344CB8AC3E}">
        <p14:creationId xmlns:p14="http://schemas.microsoft.com/office/powerpoint/2010/main" val="32746074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431A3D2-EE0C-9E75-BC6F-2602013B9016}"/>
              </a:ext>
            </a:extLst>
          </p:cNvPr>
          <p:cNvSpPr>
            <a:spLocks noGrp="1"/>
          </p:cNvSpPr>
          <p:nvPr/>
        </p:nvSpPr>
        <p:spPr>
          <a:xfrm>
            <a:off x="427383" y="422904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Innovation Project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BF4723E-A26D-358A-A38D-6F0EBA79F6EE}"/>
              </a:ext>
            </a:extLst>
          </p:cNvPr>
          <p:cNvSpPr>
            <a:spLocks noGrp="1"/>
          </p:cNvSpPr>
          <p:nvPr/>
        </p:nvSpPr>
        <p:spPr>
          <a:xfrm>
            <a:off x="427384" y="1167860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team utilized diverse resources for their Innovation Project to help them gain a comprehensive understanding of the problem they identified, developed a creative, well-researched solution and effectively communicated their findings to judges and the community.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6225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6601C-BF2A-375F-82DA-3BA16E433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2</a:t>
            </a:r>
            <a:r>
              <a:rPr lang="en-US" baseline="30000" dirty="0"/>
              <a:t>nd</a:t>
            </a:r>
            <a:r>
              <a:rPr lang="en-US" dirty="0"/>
              <a:t> Place Innovation Project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72C6A-1B13-2734-CAC3-F5F67BB8C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0643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0D6CC-DB0F-02D9-8BD3-9E4216BE5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8ECEB-1E50-CF5E-6E95-38ABC381A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1</a:t>
            </a:r>
            <a:r>
              <a:rPr lang="en-US" baseline="30000" dirty="0"/>
              <a:t>st</a:t>
            </a:r>
            <a:r>
              <a:rPr lang="en-US" dirty="0"/>
              <a:t> Place Innovation Project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50F84-A9EC-58BA-0B6C-0B1E794DC8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8515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E36592-5224-AEE6-2D32-0150E6DA7FB1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Core Values Award</a:t>
            </a:r>
          </a:p>
        </p:txBody>
      </p:sp>
    </p:spTree>
    <p:extLst>
      <p:ext uri="{BB962C8B-B14F-4D97-AF65-F5344CB8AC3E}">
        <p14:creationId xmlns:p14="http://schemas.microsoft.com/office/powerpoint/2010/main" val="9308937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5539FFB-737F-6761-4C44-CA6231470132}"/>
              </a:ext>
            </a:extLst>
          </p:cNvPr>
          <p:cNvSpPr>
            <a:spLocks noGrp="1"/>
          </p:cNvSpPr>
          <p:nvPr/>
        </p:nvSpPr>
        <p:spPr>
          <a:xfrm>
            <a:off x="427383" y="335026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Core Values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14835F-B3C6-B7BD-DF76-0DE7A45A4538}"/>
              </a:ext>
            </a:extLst>
          </p:cNvPr>
          <p:cNvSpPr>
            <a:spLocks noGrp="1"/>
          </p:cNvSpPr>
          <p:nvPr/>
        </p:nvSpPr>
        <p:spPr>
          <a:xfrm>
            <a:off x="427384" y="1079982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displays extraordinary enthusiasm and spirit, knows they can accomplish more together than they could as individuals, and shows each other and other teams respect at all times.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9405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D52FE-4425-79E8-0CDF-3C4435D77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2</a:t>
            </a:r>
            <a:r>
              <a:rPr lang="en-US" baseline="30000" dirty="0"/>
              <a:t>nd</a:t>
            </a:r>
            <a:r>
              <a:rPr lang="en-US" dirty="0"/>
              <a:t> Place Core Values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180BD-936E-6466-FD6C-83731B637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1535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2C085-91D8-D46F-BC67-8EC2F89D2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74629-3C36-C412-8D78-0579A2ED9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1</a:t>
            </a:r>
            <a:r>
              <a:rPr lang="en-US" baseline="30000" dirty="0"/>
              <a:t>st</a:t>
            </a:r>
            <a:r>
              <a:rPr lang="en-US" dirty="0"/>
              <a:t> Place Core Values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28A70-6031-9645-1BF8-88D12F615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8936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02849-4B82-2335-0617-DC8121618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04124-5170-BE88-AC75-A6C09A464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Teams advancing to International Events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F6E47-EE94-8709-5B93-EE9C9A1C4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Congratulations to teams (if applicable):</a:t>
            </a:r>
            <a:r>
              <a:rPr lang="en-US" dirty="0">
                <a:highlight>
                  <a:srgbClr val="FFFF00"/>
                </a:highlight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8298255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2E345AB-8D70-16D4-7208-3B21F3FB975E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Champion’s Award</a:t>
            </a:r>
          </a:p>
        </p:txBody>
      </p:sp>
    </p:spTree>
    <p:extLst>
      <p:ext uri="{BB962C8B-B14F-4D97-AF65-F5344CB8AC3E}">
        <p14:creationId xmlns:p14="http://schemas.microsoft.com/office/powerpoint/2010/main" val="1775218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E1AB-6A7E-C43F-7455-44BD85A94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Australian National Sponsors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4C0533-1265-CA3A-DD71-06AB08B04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64" y="1414382"/>
            <a:ext cx="2587612" cy="23147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D3E6B36-F8F6-DA36-8EB0-A3694691E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791" y="1678950"/>
            <a:ext cx="4783643" cy="178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757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6D09665-F470-6BCF-A047-7BCFAD841FED}"/>
              </a:ext>
            </a:extLst>
          </p:cNvPr>
          <p:cNvSpPr>
            <a:spLocks noGrp="1"/>
          </p:cNvSpPr>
          <p:nvPr/>
        </p:nvSpPr>
        <p:spPr>
          <a:xfrm>
            <a:off x="491776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Champion’s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250FFDF-E7F4-D3C7-0ACC-DA67DE6A06F1}"/>
              </a:ext>
            </a:extLst>
          </p:cNvPr>
          <p:cNvSpPr>
            <a:spLocks noGrp="1"/>
          </p:cNvSpPr>
          <p:nvPr/>
        </p:nvSpPr>
        <p:spPr>
          <a:xfrm>
            <a:off x="491777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most prestigious award celebrates the team that embodies the </a:t>
            </a:r>
            <a:r>
              <a:rPr lang="en-US" i="1" dirty="0"/>
              <a:t>FIRST</a:t>
            </a:r>
            <a:r>
              <a:rPr lang="en-US" dirty="0"/>
              <a:t> LEGO League experience by fully embracing the </a:t>
            </a:r>
            <a:r>
              <a:rPr lang="en-US" i="1" dirty="0"/>
              <a:t>FIRST</a:t>
            </a:r>
            <a:r>
              <a:rPr lang="en-US" dirty="0"/>
              <a:t> Core Values while achieving excellence and innovation in both the Robot Game and the Innovation Project.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126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8F883-842D-8314-0CB2-71BA235B4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2</a:t>
            </a:r>
            <a:r>
              <a:rPr lang="en-US" baseline="30000" dirty="0"/>
              <a:t>nd</a:t>
            </a:r>
            <a:r>
              <a:rPr lang="en-US" dirty="0"/>
              <a:t> Place Champion’s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6B86A-4612-F078-ABFE-8CFA11AA7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8985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67DC2-C486-C6CD-6CD1-FD1368EE0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59F3-C283-D0E9-8645-F7A166E14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1</a:t>
            </a:r>
            <a:r>
              <a:rPr lang="en-US" baseline="30000" dirty="0"/>
              <a:t>st</a:t>
            </a:r>
            <a:r>
              <a:rPr lang="en-US" dirty="0"/>
              <a:t> Place Champion’s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C3487-1EB1-52D0-02F2-7AD137CF7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3092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8660E-542E-B3E1-D97E-40719E999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 your rubrics!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9E8BF-58E0-A889-4ADF-0A5DED1F48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Add any additional instructions here.​</a:t>
            </a:r>
          </a:p>
        </p:txBody>
      </p:sp>
    </p:spTree>
    <p:extLst>
      <p:ext uri="{BB962C8B-B14F-4D97-AF65-F5344CB8AC3E}">
        <p14:creationId xmlns:p14="http://schemas.microsoft.com/office/powerpoint/2010/main" val="24385172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6EEB1-5A2F-8401-31FB-EAEC56150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611" y="1993423"/>
            <a:ext cx="8460777" cy="654325"/>
          </a:xfrm>
        </p:spPr>
        <p:txBody>
          <a:bodyPr/>
          <a:lstStyle/>
          <a:p>
            <a:r>
              <a:rPr lang="en-US" dirty="0"/>
              <a:t>Congratulations, Teams!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2F41DD-F058-EDA3-9CCF-569EDBB943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1611" y="2668626"/>
            <a:ext cx="8460776" cy="360367"/>
          </a:xfrm>
        </p:spPr>
        <p:txBody>
          <a:bodyPr/>
          <a:lstStyle/>
          <a:p>
            <a:r>
              <a:rPr lang="en-US" dirty="0"/>
              <a:t>We hope to see you next season!</a:t>
            </a:r>
          </a:p>
        </p:txBody>
      </p:sp>
    </p:spTree>
    <p:extLst>
      <p:ext uri="{BB962C8B-B14F-4D97-AF65-F5344CB8AC3E}">
        <p14:creationId xmlns:p14="http://schemas.microsoft.com/office/powerpoint/2010/main" val="2559378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A83DC-DCFE-CB01-BFAF-3193CACC2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Local Sponsors</a:t>
            </a:r>
            <a:r>
              <a:rPr lang="en-US" b="0" dirty="0">
                <a:highlight>
                  <a:srgbClr val="FFFF00"/>
                </a:highlight>
              </a:rPr>
              <a:t>​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3648B-F6C4-64DD-7737-F40CFC9D6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any local sponsor images here.​</a:t>
            </a:r>
          </a:p>
        </p:txBody>
      </p:sp>
    </p:spTree>
    <p:extLst>
      <p:ext uri="{BB962C8B-B14F-4D97-AF65-F5344CB8AC3E}">
        <p14:creationId xmlns:p14="http://schemas.microsoft.com/office/powerpoint/2010/main" val="1936026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E8DBE38-3E84-0492-F85B-A77BE291791E}"/>
              </a:ext>
            </a:extLst>
          </p:cNvPr>
          <p:cNvSpPr>
            <a:spLocks noGrp="1"/>
          </p:cNvSpPr>
          <p:nvPr/>
        </p:nvSpPr>
        <p:spPr>
          <a:xfrm>
            <a:off x="2750233" y="1962151"/>
            <a:ext cx="3643534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Volunteer Award</a:t>
            </a:r>
          </a:p>
        </p:txBody>
      </p:sp>
    </p:spTree>
    <p:extLst>
      <p:ext uri="{BB962C8B-B14F-4D97-AF65-F5344CB8AC3E}">
        <p14:creationId xmlns:p14="http://schemas.microsoft.com/office/powerpoint/2010/main" val="2942835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2D10DEF-BACC-71E4-16CB-DF4B2F84CA84}"/>
              </a:ext>
            </a:extLst>
          </p:cNvPr>
          <p:cNvSpPr>
            <a:spLocks noGrp="1"/>
          </p:cNvSpPr>
          <p:nvPr/>
        </p:nvSpPr>
        <p:spPr>
          <a:xfrm>
            <a:off x="427382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Volunteer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9A4D587-2326-0833-90EA-FEDB3DA02473}"/>
              </a:ext>
            </a:extLst>
          </p:cNvPr>
          <p:cNvSpPr>
            <a:spLocks noGrp="1"/>
          </p:cNvSpPr>
          <p:nvPr/>
        </p:nvSpPr>
        <p:spPr>
          <a:xfrm>
            <a:off x="427383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 tournament can happen without the support, time, and commitment of our volunteers!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521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50BDE-B8B5-4274-3A53-E4CB348ED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Volunteer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78D47-90D0-DB18-55C2-E707FE48C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646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bc23dfd-dab4-47a2-819e-884cbf30208c" xsi:nil="true"/>
    <lcf76f155ced4ddcb4097134ff3c332f xmlns="13e367c9-b7f8-474d-b565-ddd846dee849">
      <Terms xmlns="http://schemas.microsoft.com/office/infopath/2007/PartnerControls"/>
    </lcf76f155ced4ddcb4097134ff3c332f>
    <Printed_x003f_ xmlns="13e367c9-b7f8-474d-b565-ddd846dee849">false</Printed_x003f_>
    <Printed xmlns="13e367c9-b7f8-474d-b565-ddd846dee849">false</Printed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7C4400122EC349ACEA4BBC8F3BAA84" ma:contentTypeVersion="19" ma:contentTypeDescription="Create a new document." ma:contentTypeScope="" ma:versionID="8082a041aaae8d83353a457c5232dad5">
  <xsd:schema xmlns:xsd="http://www.w3.org/2001/XMLSchema" xmlns:xs="http://www.w3.org/2001/XMLSchema" xmlns:p="http://schemas.microsoft.com/office/2006/metadata/properties" xmlns:ns2="13e367c9-b7f8-474d-b565-ddd846dee849" xmlns:ns3="dbc23dfd-dab4-47a2-819e-884cbf30208c" targetNamespace="http://schemas.microsoft.com/office/2006/metadata/properties" ma:root="true" ma:fieldsID="6ed9dd96fd5bf5c71c59270711ec830e" ns2:_="" ns3:_="">
    <xsd:import namespace="13e367c9-b7f8-474d-b565-ddd846dee849"/>
    <xsd:import namespace="dbc23dfd-dab4-47a2-819e-884cbf3020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Printed" minOccurs="0"/>
                <xsd:element ref="ns2:Printed_x003f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e367c9-b7f8-474d-b565-ddd846dee8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f0fa888-949a-464e-a270-b091e030d5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Printed" ma:index="22" nillable="true" ma:displayName="Printed" ma:default="0" ma:format="Dropdown" ma:internalName="Printed">
      <xsd:simpleType>
        <xsd:restriction base="dms:Boolean"/>
      </xsd:simpleType>
    </xsd:element>
    <xsd:element name="Printed_x003f_" ma:index="23" nillable="true" ma:displayName="Printed-" ma:default="0" ma:format="Dropdown" ma:internalName="Printed_x003f_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c23dfd-dab4-47a2-819e-884cbf30208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0044bfe-c3aa-4329-a448-64f4bf605a89}" ma:internalName="TaxCatchAll" ma:showField="CatchAllData" ma:web="dbc23dfd-dab4-47a2-819e-884cbf3020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C135D41-4724-4D14-8DD2-139B184B5EAC}">
  <ds:schemaRefs>
    <ds:schemaRef ds:uri="http://schemas.microsoft.com/office/2006/metadata/properties"/>
    <ds:schemaRef ds:uri="http://schemas.microsoft.com/office/infopath/2007/PartnerControls"/>
    <ds:schemaRef ds:uri="d7171e60-d71e-4106-a8b9-6506c21092ae"/>
    <ds:schemaRef ds:uri="00371c52-833b-400f-ba1d-3599a71f02d7"/>
    <ds:schemaRef ds:uri="0bfdc619-4bd5-4a26-8e37-4be4446dc23a"/>
    <ds:schemaRef ds:uri="7c8aad47-528b-43f4-b615-4953615f0d4f"/>
  </ds:schemaRefs>
</ds:datastoreItem>
</file>

<file path=customXml/itemProps2.xml><?xml version="1.0" encoding="utf-8"?>
<ds:datastoreItem xmlns:ds="http://schemas.openxmlformats.org/officeDocument/2006/customXml" ds:itemID="{2E3E71FD-8C5F-4965-BBC3-2E6A0294C8B4}"/>
</file>

<file path=customXml/itemProps3.xml><?xml version="1.0" encoding="utf-8"?>
<ds:datastoreItem xmlns:ds="http://schemas.openxmlformats.org/officeDocument/2006/customXml" ds:itemID="{EEF9369F-C2B0-4DED-A4F0-C729DB7EA0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Essential.thmx</Template>
  <TotalTime>27616</TotalTime>
  <Words>680</Words>
  <Application>Microsoft Macintosh PowerPoint</Application>
  <PresentationFormat>On-screen Show (16:9)</PresentationFormat>
  <Paragraphs>79</Paragraphs>
  <Slides>54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Arial</vt:lpstr>
      <vt:lpstr>Calibri</vt:lpstr>
      <vt:lpstr>Roboto</vt:lpstr>
      <vt:lpstr>Roboto Black</vt:lpstr>
      <vt:lpstr>Roboto Medium</vt:lpstr>
      <vt:lpstr>Essential</vt:lpstr>
      <vt:lpstr>PowerPoint Presentation</vt:lpstr>
      <vt:lpstr>BIOGLOW™ Awards Ceremony</vt:lpstr>
      <vt:lpstr>Medals</vt:lpstr>
      <vt:lpstr>Thank-yous</vt:lpstr>
      <vt:lpstr>Australian National Sponsors</vt:lpstr>
      <vt:lpstr>Local Sponsors​</vt:lpstr>
      <vt:lpstr>PowerPoint Presentation</vt:lpstr>
      <vt:lpstr>PowerPoint Presentation</vt:lpstr>
      <vt:lpstr>The Volunteer Award goes to:​</vt:lpstr>
      <vt:lpstr>PowerPoint Presentation</vt:lpstr>
      <vt:lpstr>PowerPoint Presentation</vt:lpstr>
      <vt:lpstr>The Coach/Mentor Award goes to:​</vt:lpstr>
      <vt:lpstr>PowerPoint Presentation</vt:lpstr>
      <vt:lpstr>PowerPoint Presentation</vt:lpstr>
      <vt:lpstr>The Motivate Award goes to:​</vt:lpstr>
      <vt:lpstr>The Motivate Award goes to:​</vt:lpstr>
      <vt:lpstr>PowerPoint Presentation</vt:lpstr>
      <vt:lpstr>PowerPoint Presentation</vt:lpstr>
      <vt:lpstr>The Rising All-Star Award goes to:​</vt:lpstr>
      <vt:lpstr>The Rising All-Star Award goes to:​</vt:lpstr>
      <vt:lpstr>PowerPoint Presentation</vt:lpstr>
      <vt:lpstr>PowerPoint Presentation</vt:lpstr>
      <vt:lpstr>The Breakthrough Award goes to:​</vt:lpstr>
      <vt:lpstr>The Breakthrough Award goes to:​</vt:lpstr>
      <vt:lpstr>PowerPoint Presentation</vt:lpstr>
      <vt:lpstr>PowerPoint Presentation</vt:lpstr>
      <vt:lpstr>The Engineering Excellence Award goes to:​</vt:lpstr>
      <vt:lpstr>The Engineering Excellence Award goes to:​</vt:lpstr>
      <vt:lpstr>PowerPoint Presentation</vt:lpstr>
      <vt:lpstr>PowerPoint Presentation</vt:lpstr>
      <vt:lpstr>The Peer Award goes to:​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2nd Place Robot Design Award goes to:​</vt:lpstr>
      <vt:lpstr>The 1st Place Robot Design Award goes to:​</vt:lpstr>
      <vt:lpstr>PowerPoint Presentation</vt:lpstr>
      <vt:lpstr>PowerPoint Presentation</vt:lpstr>
      <vt:lpstr>The 2nd Place Innovation Project Award goes to:​</vt:lpstr>
      <vt:lpstr>The 1st Place Innovation Project Award goes to:​</vt:lpstr>
      <vt:lpstr>PowerPoint Presentation</vt:lpstr>
      <vt:lpstr>PowerPoint Presentation</vt:lpstr>
      <vt:lpstr>The 2nd Place Core Values Award goes to:​</vt:lpstr>
      <vt:lpstr>The 1st Place Core Values Award goes to:​</vt:lpstr>
      <vt:lpstr>Teams advancing to International Events</vt:lpstr>
      <vt:lpstr>PowerPoint Presentation</vt:lpstr>
      <vt:lpstr>PowerPoint Presentation</vt:lpstr>
      <vt:lpstr>The 2nd Place Champion’s Award goes to:​</vt:lpstr>
      <vt:lpstr>The 1st Place Champion’s Award goes to:​</vt:lpstr>
      <vt:lpstr>Collect your rubrics!​</vt:lpstr>
      <vt:lpstr>Congratulations, Teams!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Kristen Stutt</dc:creator>
  <cp:lastModifiedBy>Ciaran Treatt</cp:lastModifiedBy>
  <cp:revision>119</cp:revision>
  <dcterms:created xsi:type="dcterms:W3CDTF">2017-02-15T18:38:39Z</dcterms:created>
  <dcterms:modified xsi:type="dcterms:W3CDTF">2026-09-01T02:31:49Z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0x0101009D7C4400122EC349ACEA4BBC8F3BAA84</vt:lpwstr>
  </property>
</Properties>
</file>